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24" r:id="rId5"/>
    <p:sldId id="2525" r:id="rId6"/>
    <p:sldId id="2526" r:id="rId7"/>
    <p:sldId id="2532" r:id="rId8"/>
    <p:sldId id="2527" r:id="rId9"/>
    <p:sldId id="2531" r:id="rId10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700"/>
    <a:srgbClr val="FFA800"/>
    <a:srgbClr val="0A2756"/>
    <a:srgbClr val="0079F1"/>
    <a:srgbClr val="0F0F0F"/>
    <a:srgbClr val="10A4D4"/>
    <a:srgbClr val="FF4A4E"/>
    <a:srgbClr val="005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4"/>
  </p:normalViewPr>
  <p:slideViewPr>
    <p:cSldViewPr snapToGrid="0" snapToObjects="1" showGuides="1">
      <p:cViewPr varScale="1">
        <p:scale>
          <a:sx n="70" d="100"/>
          <a:sy n="70" d="100"/>
        </p:scale>
        <p:origin x="536" y="5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8" d="100"/>
          <a:sy n="58" d="100"/>
        </p:scale>
        <p:origin x="2491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8B25D-8766-427E-8C9E-4845048D8DFC}" type="datetimeFigureOut">
              <a:rPr lang="en-US" smtClean="0"/>
              <a:t>5/14/2025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8A28B-0568-4092-BB1A-13C9B073E3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F439B-391B-4B41-826A-951FCF412C34}" type="datetimeFigureOut">
              <a:rPr lang="en-US" smtClean="0"/>
              <a:t>5/14/2025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A0038-7055-434C-B6C4-B8C69565C60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6647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1E17A-A315-EB06-09E9-F088650E7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A72658-C438-5782-87CB-382C6CB44D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F92837-C71D-9313-EA4D-A7B9D1D25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68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B5730-B7C5-36A3-13FA-80CA2D0A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37D96E-CB13-3109-F133-3B1A46EDE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18B009-E925-79B0-7F2C-24C92F258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621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A2AFB-D790-A6D0-1133-80DA09C8E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C71CDD-F20F-1D78-C0B9-945D1F3757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01F5BA-0433-D575-5B91-254FD46973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926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0F109-108E-977C-E9CC-46FD9DB9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E17AF4-8A5F-0486-EAF4-B8FE474E1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B289EB-28C3-9AAB-320B-CD6DAA510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54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8A6A2-7194-FF5C-6FE7-F688CA131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CDA8C0-9D52-2322-7C67-0C7B9DD94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09A40D-DCB0-3253-0AA4-B6F8E776C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068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5077"/>
            <a:ext cx="6548438" cy="283132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60D9A71-4723-318F-C9C2-A78E2B694A7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9BF2D20-DAE2-42DC-9AB8-77B7B38D7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11353800 w 11353800"/>
              <a:gd name="connsiteY5" fmla="*/ 0 h 5791201"/>
              <a:gd name="connsiteX6" fmla="*/ 11353800 w 11353800"/>
              <a:gd name="connsiteY6" fmla="*/ 5791200 h 5791201"/>
              <a:gd name="connsiteX7" fmla="*/ 6662737 w 11353800"/>
              <a:gd name="connsiteY7" fmla="*/ 5791200 h 5791201"/>
              <a:gd name="connsiteX8" fmla="*/ 6662737 w 11353800"/>
              <a:gd name="connsiteY8" fmla="*/ 2531373 h 5791201"/>
              <a:gd name="connsiteX9" fmla="*/ 1 w 11353800"/>
              <a:gd name="connsiteY9" fmla="*/ 2531373 h 5791201"/>
              <a:gd name="connsiteX10" fmla="*/ 1 w 11353800"/>
              <a:gd name="connsiteY10" fmla="*/ 5791200 h 5791201"/>
              <a:gd name="connsiteX11" fmla="*/ 0 w 11353800"/>
              <a:gd name="connsiteY11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11353800" y="0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486400"/>
            <a:ext cx="6548438" cy="3048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/>
            <a:r>
              <a:rPr lang="en-US" dirty="0"/>
              <a:t>WEBSITE GOES HERE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97E42D-5E17-7C76-9F7D-0B1EC402C33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5077"/>
            <a:ext cx="6548438" cy="2831323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B11A616-4D84-4BF3-86C7-9F1BBDAD3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486400"/>
            <a:ext cx="6548438" cy="69758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0447B9-A1CD-B8D8-4FD3-A505B9ACD3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D79251-F5C6-C2BD-F8FF-834672C7112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344272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6BA20-74C4-B146-8DF6-85C573E19D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1488558"/>
            <a:ext cx="5445858" cy="27046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9FC2C-42AA-424F-9223-5F73B95D7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4220187"/>
            <a:ext cx="5445858" cy="1223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2FE91B6-3FF0-7E5D-54DA-F1738C53B0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FC4073-3846-B3C7-13EA-D585D0241C4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3034744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57"/>
            <a:ext cx="10515600" cy="98694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08C8E-8848-0563-A020-43F3295C00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2989D8-A347-81C7-32D9-E12299F6335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865092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57"/>
            <a:ext cx="10515600" cy="98694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E0DD3-854B-420F-ADA1-DED8ADDCC3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54163" y="2062956"/>
            <a:ext cx="9083675" cy="273208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5B803F5-45DF-1128-6100-2F10EB13F4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08DF6-5037-363A-D495-7D49D3EE209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11813462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10896600" cy="1226916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D75C1F3A-BBBB-2946-BF9D-CD1C4898C83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690688"/>
            <a:ext cx="10896600" cy="48625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1175657"/>
            <a:ext cx="10896600" cy="32044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SUBTITLE HERE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DA51DAE-70D5-670E-0512-6D3D872790A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15E8D-1FEC-DF9F-AFBC-45AC80A9DA4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  <a:prstGeom prst="rect">
            <a:avLst/>
          </a:prstGeom>
        </p:spPr>
        <p:txBody>
          <a:bodyPr anchor="b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1B3D6EB-0B4B-4C00-A78E-E618E038C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6353079-34E7-4CF0-8300-BCC1060B3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B672F7-6F1E-B5F8-D111-799B2C4A5A3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5FB2EE8-F086-AC09-D4FF-5B41B4EAF10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3386122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B2B6249-6B58-2F44-83C2-208195C23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1868896"/>
          </a:xfrm>
          <a:prstGeom prst="rect">
            <a:avLst/>
          </a:prstGeom>
        </p:spPr>
        <p:txBody>
          <a:bodyPr anchor="b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6353079-34E7-4CF0-8300-BCC1060B3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56322"/>
            <a:ext cx="3932237" cy="30126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B04B7B3E-1EE1-4212-9F4F-0C7DC6C1584F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5180012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F25DC-2220-A7C3-D7CF-C9BF7DC3E0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DD550B-8177-0A10-F8B5-965766F9098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3259013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825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7CA2F9-D292-2A36-2C2B-01C0A5C159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3771C-0245-E2F2-6D9B-A80890CD07E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3EE4273-5B11-44D2-BB30-AB361AEA56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0"/>
            <a:ext cx="11353800" cy="57912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8012252 w 11353800"/>
              <a:gd name="connsiteY5" fmla="*/ 0 h 5791201"/>
              <a:gd name="connsiteX6" fmla="*/ 8012252 w 11353800"/>
              <a:gd name="connsiteY6" fmla="*/ 1892595 h 5791201"/>
              <a:gd name="connsiteX7" fmla="*/ 11353800 w 11353800"/>
              <a:gd name="connsiteY7" fmla="*/ 1892595 h 5791201"/>
              <a:gd name="connsiteX8" fmla="*/ 11353800 w 11353800"/>
              <a:gd name="connsiteY8" fmla="*/ 5791200 h 5791201"/>
              <a:gd name="connsiteX9" fmla="*/ 6662737 w 11353800"/>
              <a:gd name="connsiteY9" fmla="*/ 5791200 h 5791201"/>
              <a:gd name="connsiteX10" fmla="*/ 6662737 w 11353800"/>
              <a:gd name="connsiteY10" fmla="*/ 2531373 h 5791201"/>
              <a:gd name="connsiteX11" fmla="*/ 1 w 11353800"/>
              <a:gd name="connsiteY11" fmla="*/ 2531373 h 5791201"/>
              <a:gd name="connsiteX12" fmla="*/ 1 w 11353800"/>
              <a:gd name="connsiteY12" fmla="*/ 5791200 h 5791201"/>
              <a:gd name="connsiteX13" fmla="*/ 0 w 11353800"/>
              <a:gd name="connsiteY13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8012252" y="0"/>
                </a:lnTo>
                <a:lnTo>
                  <a:pt x="8012252" y="1892595"/>
                </a:lnTo>
                <a:lnTo>
                  <a:pt x="11353800" y="1892595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072985"/>
            <a:ext cx="6548438" cy="241341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5486401"/>
            <a:ext cx="6548439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spc="300"/>
            </a:lvl1pPr>
          </a:lstStyle>
          <a:p>
            <a:pPr lvl="0"/>
            <a:r>
              <a:rPr lang="en-US" dirty="0"/>
              <a:t>WEBSITE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224C5-CBBF-C6D4-C9CD-4858D41B98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0C47D-B0AE-9E59-A1D3-21F8530029C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1506622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A8FB924-7820-A342-A545-0DFCE2908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850" y="0"/>
            <a:ext cx="1136015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51231 h 6858000"/>
              <a:gd name="connsiteX5" fmla="*/ 6277708 w 12192000"/>
              <a:gd name="connsiteY5" fmla="*/ 5451231 h 6858000"/>
              <a:gd name="connsiteX6" fmla="*/ 6277708 w 12192000"/>
              <a:gd name="connsiteY6" fmla="*/ 1481138 h 6858000"/>
              <a:gd name="connsiteX7" fmla="*/ 0 w 12192000"/>
              <a:gd name="connsiteY7" fmla="*/ 14811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51231"/>
                </a:lnTo>
                <a:lnTo>
                  <a:pt x="6277708" y="5451231"/>
                </a:lnTo>
                <a:lnTo>
                  <a:pt x="6277708" y="1481138"/>
                </a:lnTo>
                <a:lnTo>
                  <a:pt x="0" y="1481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D6BA20-74C4-B146-8DF6-85C573E19D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1488558"/>
            <a:ext cx="5445858" cy="270464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9FC2C-42AA-424F-9223-5F73B95D7C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4220187"/>
            <a:ext cx="5445858" cy="12236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1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F4DAD80-935E-1259-8337-9302BCD9A3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C3A7E5-67D2-51AE-C09E-4EB06E74959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0C00A69-6129-E54C-B138-69D96462CE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6682850 w 12192000"/>
              <a:gd name="connsiteY3" fmla="*/ 6858000 h 6858000"/>
              <a:gd name="connsiteX4" fmla="*/ 6682850 w 12192000"/>
              <a:gd name="connsiteY4" fmla="*/ 3259237 h 6858000"/>
              <a:gd name="connsiteX5" fmla="*/ 838200 w 12192000"/>
              <a:gd name="connsiteY5" fmla="*/ 3259237 h 6858000"/>
              <a:gd name="connsiteX6" fmla="*/ 8382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6682850" y="6858000"/>
                </a:lnTo>
                <a:lnTo>
                  <a:pt x="6682850" y="3259237"/>
                </a:lnTo>
                <a:lnTo>
                  <a:pt x="838200" y="3259237"/>
                </a:lnTo>
                <a:lnTo>
                  <a:pt x="838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985175C-7C48-9449-9A0A-088E9BCAE9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8373" y="3259237"/>
            <a:ext cx="5445858" cy="285273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4F669B5-8A24-5846-82A0-51E5506817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48373" y="6138962"/>
            <a:ext cx="5445858" cy="5808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 i="0" spc="300">
                <a:solidFill>
                  <a:schemeClr val="tx2"/>
                </a:solidFill>
                <a:latin typeface="+mn-lt"/>
                <a:cs typeface="Gill Sans Light" panose="020B0302020104020203" pitchFamily="34" charset="-79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838200" y="0"/>
            <a:ext cx="52578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CDB5228-26E3-B388-99AB-D6E28F6ED6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DB750-8624-CF47-B512-2548F394EBC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143746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295395-4EC9-4A2A-A4BF-5B0E3F1E90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0"/>
            <a:ext cx="11353800" cy="6858000"/>
          </a:xfrm>
          <a:custGeom>
            <a:avLst/>
            <a:gdLst>
              <a:gd name="connsiteX0" fmla="*/ 0 w 11353800"/>
              <a:gd name="connsiteY0" fmla="*/ 0 h 6858000"/>
              <a:gd name="connsiteX1" fmla="*/ 11353800 w 11353800"/>
              <a:gd name="connsiteY1" fmla="*/ 0 h 6858000"/>
              <a:gd name="connsiteX2" fmla="*/ 11353800 w 11353800"/>
              <a:gd name="connsiteY2" fmla="*/ 4947138 h 6858000"/>
              <a:gd name="connsiteX3" fmla="*/ 7133492 w 11353800"/>
              <a:gd name="connsiteY3" fmla="*/ 4947138 h 6858000"/>
              <a:gd name="connsiteX4" fmla="*/ 7133492 w 11353800"/>
              <a:gd name="connsiteY4" fmla="*/ 6858000 h 6858000"/>
              <a:gd name="connsiteX5" fmla="*/ 0 w 113538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53800" h="6858000">
                <a:moveTo>
                  <a:pt x="0" y="0"/>
                </a:moveTo>
                <a:lnTo>
                  <a:pt x="11353800" y="0"/>
                </a:lnTo>
                <a:lnTo>
                  <a:pt x="11353800" y="4947138"/>
                </a:lnTo>
                <a:lnTo>
                  <a:pt x="7133492" y="4947138"/>
                </a:lnTo>
                <a:lnTo>
                  <a:pt x="7133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6DA884-7C48-8D49-9DFE-4CE990C95A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1989" y="5829950"/>
            <a:ext cx="3558320" cy="6286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/>
            </a:lvl1pPr>
            <a:lvl2pPr marL="457200" indent="0">
              <a:buNone/>
              <a:defRPr sz="900"/>
            </a:lvl2pPr>
            <a:lvl3pPr marL="914400" indent="0">
              <a:buNone/>
              <a:defRPr sz="800"/>
            </a:lvl3pPr>
            <a:lvl4pPr marL="1371600" indent="0">
              <a:buNone/>
              <a:defRPr sz="700"/>
            </a:lvl4pPr>
            <a:lvl5pPr marL="1828800" indent="0">
              <a:buNone/>
              <a:defRPr sz="700"/>
            </a:lvl5pPr>
          </a:lstStyle>
          <a:p>
            <a:pPr lvl="0"/>
            <a:r>
              <a:rPr lang="en-US" dirty="0"/>
              <a:t>Caption Goes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EFCCE50-D1A9-1249-AF64-BA06424C8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96179" y="5250600"/>
            <a:ext cx="3545503" cy="56433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456811-6AF7-0E20-D7FA-553D839C0B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14A5E-0111-C20E-9AD9-4CAB4D23DBE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1565262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A71C3BC6-F801-857C-8E0C-7DDA360BC9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627"/>
            <a:ext cx="11353799" cy="4631365"/>
          </a:xfrm>
          <a:custGeom>
            <a:avLst/>
            <a:gdLst>
              <a:gd name="connsiteX0" fmla="*/ 0 w 11353799"/>
              <a:gd name="connsiteY0" fmla="*/ 0 h 4631365"/>
              <a:gd name="connsiteX1" fmla="*/ 11353799 w 11353799"/>
              <a:gd name="connsiteY1" fmla="*/ 0 h 4631365"/>
              <a:gd name="connsiteX2" fmla="*/ 11353799 w 11353799"/>
              <a:gd name="connsiteY2" fmla="*/ 4631365 h 4631365"/>
              <a:gd name="connsiteX3" fmla="*/ 10892905 w 11353799"/>
              <a:gd name="connsiteY3" fmla="*/ 4631365 h 4631365"/>
              <a:gd name="connsiteX4" fmla="*/ 10892905 w 11353799"/>
              <a:gd name="connsiteY4" fmla="*/ 1965657 h 4631365"/>
              <a:gd name="connsiteX5" fmla="*/ 5773993 w 11353799"/>
              <a:gd name="connsiteY5" fmla="*/ 1965657 h 4631365"/>
              <a:gd name="connsiteX6" fmla="*/ 5773993 w 11353799"/>
              <a:gd name="connsiteY6" fmla="*/ 4631365 h 4631365"/>
              <a:gd name="connsiteX7" fmla="*/ 5118912 w 11353799"/>
              <a:gd name="connsiteY7" fmla="*/ 4631365 h 4631365"/>
              <a:gd name="connsiteX8" fmla="*/ 5118912 w 11353799"/>
              <a:gd name="connsiteY8" fmla="*/ 1965657 h 4631365"/>
              <a:gd name="connsiteX9" fmla="*/ 0 w 11353799"/>
              <a:gd name="connsiteY9" fmla="*/ 1965657 h 4631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53799" h="4631365">
                <a:moveTo>
                  <a:pt x="0" y="0"/>
                </a:moveTo>
                <a:lnTo>
                  <a:pt x="11353799" y="0"/>
                </a:lnTo>
                <a:lnTo>
                  <a:pt x="11353799" y="4631365"/>
                </a:lnTo>
                <a:lnTo>
                  <a:pt x="10892905" y="4631365"/>
                </a:lnTo>
                <a:lnTo>
                  <a:pt x="10892905" y="1965657"/>
                </a:lnTo>
                <a:lnTo>
                  <a:pt x="5773993" y="1965657"/>
                </a:lnTo>
                <a:lnTo>
                  <a:pt x="5773993" y="4631365"/>
                </a:lnTo>
                <a:lnTo>
                  <a:pt x="5118912" y="4631365"/>
                </a:lnTo>
                <a:lnTo>
                  <a:pt x="5118912" y="1965657"/>
                </a:lnTo>
                <a:lnTo>
                  <a:pt x="0" y="196565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4B1A93-5100-5048-8230-09B3D176D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2100" y="2679700"/>
            <a:ext cx="4242611" cy="64500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A037B8A-C781-9F40-A9F6-BCCD198DD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62100" y="3324700"/>
            <a:ext cx="4242611" cy="33046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66926CBF-E2B0-C44C-AD98-B15D17ADD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67601" y="2679700"/>
            <a:ext cx="4072192" cy="645001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+mj-lt"/>
                <a:cs typeface="Gill Sans" panose="020B0502020104020203" pitchFamily="34" charset="-79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18A1595-1A86-304F-A361-B3E4B06837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67601" y="3324700"/>
            <a:ext cx="4072192" cy="33046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DEFE0B-9B5C-734D-8394-A770FAA615B3}"/>
              </a:ext>
            </a:extLst>
          </p:cNvPr>
          <p:cNvSpPr/>
          <p:nvPr userDrawn="1"/>
        </p:nvSpPr>
        <p:spPr>
          <a:xfrm>
            <a:off x="838200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2390A6-F565-8844-A9B9-4C6ACB7857F5}"/>
              </a:ext>
            </a:extLst>
          </p:cNvPr>
          <p:cNvSpPr/>
          <p:nvPr userDrawn="1"/>
        </p:nvSpPr>
        <p:spPr>
          <a:xfrm>
            <a:off x="6742889" y="2679700"/>
            <a:ext cx="546100" cy="546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6674C34-BF58-4A21-BEE1-52BA2A5D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B9DBB42-C0AF-BA88-3E44-5D81D04685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60BB105E-34AD-3B20-BA4B-F2896C2BFBA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124176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3ADF8-C269-5D42-A626-BE35303B9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7CE01-A53E-894C-9672-25D8CB7D5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1B6C343-7B00-3AEC-3ED2-3100843466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01290A-034A-F4BD-B23D-0BCD0540BB4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6141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BF98B-2743-4B47-AE32-9926CC2B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824E8-8F6B-3D44-A59E-3179A03A7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6908B9-8BB9-5247-A9CC-EADBF62AB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7E1808-3255-6342-8F11-708C178C6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572680-8F07-DD43-A1EC-F836900FF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FF4A16E-398B-0ACC-EC1B-8E5E2D8729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FCDBD04-BDA1-3ED9-D460-DCB6842CE34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325776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BF98B-2743-4B47-AE32-9926CC2BF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6908B9-8BB9-5247-A9CC-EADBF62AB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885361"/>
            <a:ext cx="5157787" cy="43043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572680-8F07-DD43-A1EC-F836900FFE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85361"/>
            <a:ext cx="5183188" cy="43043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4CF5214-BAF8-8514-D9E3-DDD504A31B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758" y="5998559"/>
            <a:ext cx="539496" cy="7132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4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1000703-5040-3702-1528-F2226277CC9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 rot="16200000">
            <a:off x="-678794" y="4213707"/>
            <a:ext cx="2194560" cy="2834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Margie's Travel</a:t>
            </a:r>
          </a:p>
        </p:txBody>
      </p:sp>
    </p:spTree>
    <p:extLst>
      <p:ext uri="{BB962C8B-B14F-4D97-AF65-F5344CB8AC3E}">
        <p14:creationId xmlns:p14="http://schemas.microsoft.com/office/powerpoint/2010/main" val="413889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21"/>
    </p:custDataLst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1" r:id="rId2"/>
    <p:sldLayoutId id="2147483674" r:id="rId3"/>
    <p:sldLayoutId id="2147483670" r:id="rId4"/>
    <p:sldLayoutId id="2147483669" r:id="rId5"/>
    <p:sldLayoutId id="2147483664" r:id="rId6"/>
    <p:sldLayoutId id="2147483650" r:id="rId7"/>
    <p:sldLayoutId id="2147483653" r:id="rId8"/>
    <p:sldLayoutId id="2147483680" r:id="rId9"/>
    <p:sldLayoutId id="2147483678" r:id="rId10"/>
    <p:sldLayoutId id="2147483679" r:id="rId11"/>
    <p:sldLayoutId id="2147483672" r:id="rId12"/>
    <p:sldLayoutId id="2147483683" r:id="rId13"/>
    <p:sldLayoutId id="2147483675" r:id="rId14"/>
    <p:sldLayoutId id="2147483681" r:id="rId15"/>
    <p:sldLayoutId id="2147483682" r:id="rId16"/>
    <p:sldLayoutId id="2147483671" r:id="rId17"/>
    <p:sldLayoutId id="2147483677" r:id="rId18"/>
    <p:sldLayoutId id="2147483676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spc="-150" baseline="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Gill Sans Light" panose="020B0302020104020203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hyperlink" Target="../Desktop/Assessment%20-%20Open%20Media%20Studio%20(OMS)%20Global%20rollout%20training%20plan.xlsx" TargetMode="Externa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hyperlink" Target="../Desktop/Assessment%20-%20Open%20Media%20Studio%20(OMS)%20Global%20rollout%20training%20plan.xlsx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Woman organizing images on the floor">
            <a:extLst>
              <a:ext uri="{FF2B5EF4-FFF2-40B4-BE49-F238E27FC236}">
                <a16:creationId xmlns:a16="http://schemas.microsoft.com/office/drawing/2014/main" id="{E287EC11-0256-B8B2-74D3-A6B67521B1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8900" y="0"/>
            <a:ext cx="12280899" cy="6866577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3AFD739-B174-FC8D-7634-87F0F5E7F672}"/>
              </a:ext>
            </a:extLst>
          </p:cNvPr>
          <p:cNvSpPr/>
          <p:nvPr/>
        </p:nvSpPr>
        <p:spPr>
          <a:xfrm>
            <a:off x="1" y="-8578"/>
            <a:ext cx="12192000" cy="6866577"/>
          </a:xfrm>
          <a:custGeom>
            <a:avLst/>
            <a:gdLst>
              <a:gd name="connsiteX0" fmla="*/ 7613818 w 12192000"/>
              <a:gd name="connsiteY0" fmla="*/ 0 h 6858000"/>
              <a:gd name="connsiteX1" fmla="*/ 12192000 w 12192000"/>
              <a:gd name="connsiteY1" fmla="*/ 13832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13832 h 6858000"/>
              <a:gd name="connsiteX5" fmla="*/ 4722344 w 12192000"/>
              <a:gd name="connsiteY5" fmla="*/ 10473 h 6858000"/>
              <a:gd name="connsiteX6" fmla="*/ 6126173 w 12192000"/>
              <a:gd name="connsiteY6" fmla="*/ 1435268 h 6858000"/>
              <a:gd name="connsiteX0" fmla="*/ 7613818 w 12192000"/>
              <a:gd name="connsiteY0" fmla="*/ 8577 h 6866577"/>
              <a:gd name="connsiteX1" fmla="*/ 12192000 w 12192000"/>
              <a:gd name="connsiteY1" fmla="*/ 22409 h 6866577"/>
              <a:gd name="connsiteX2" fmla="*/ 12192000 w 12192000"/>
              <a:gd name="connsiteY2" fmla="*/ 6866577 h 6866577"/>
              <a:gd name="connsiteX3" fmla="*/ 0 w 12192000"/>
              <a:gd name="connsiteY3" fmla="*/ 6866577 h 6866577"/>
              <a:gd name="connsiteX4" fmla="*/ 0 w 12192000"/>
              <a:gd name="connsiteY4" fmla="*/ 22409 h 6866577"/>
              <a:gd name="connsiteX5" fmla="*/ 4728694 w 12192000"/>
              <a:gd name="connsiteY5" fmla="*/ 0 h 6866577"/>
              <a:gd name="connsiteX6" fmla="*/ 6126173 w 12192000"/>
              <a:gd name="connsiteY6" fmla="*/ 1443845 h 6866577"/>
              <a:gd name="connsiteX7" fmla="*/ 7613818 w 12192000"/>
              <a:gd name="connsiteY7" fmla="*/ 8577 h 686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66577">
                <a:moveTo>
                  <a:pt x="7613818" y="8577"/>
                </a:moveTo>
                <a:lnTo>
                  <a:pt x="12192000" y="22409"/>
                </a:lnTo>
                <a:lnTo>
                  <a:pt x="12192000" y="6866577"/>
                </a:lnTo>
                <a:lnTo>
                  <a:pt x="0" y="6866577"/>
                </a:lnTo>
                <a:lnTo>
                  <a:pt x="0" y="22409"/>
                </a:lnTo>
                <a:lnTo>
                  <a:pt x="4728694" y="0"/>
                </a:lnTo>
                <a:lnTo>
                  <a:pt x="6126173" y="1443845"/>
                </a:lnTo>
                <a:lnTo>
                  <a:pt x="7613818" y="8577"/>
                </a:lnTo>
                <a:close/>
              </a:path>
            </a:pathLst>
          </a:custGeom>
          <a:solidFill>
            <a:schemeClr val="accent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801ABD-7339-4C70-82A3-696BE8EF1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691578"/>
            <a:ext cx="10080589" cy="1752600"/>
          </a:xfrm>
        </p:spPr>
        <p:txBody>
          <a:bodyPr/>
          <a:lstStyle/>
          <a:p>
            <a:r>
              <a:rPr lang="en-US" sz="4800" b="0" cap="none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OMS Global Training Rollout  Strategic Enablement Plan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A70D1C7-4A08-3F98-F3D4-F7A54F153BF1}"/>
              </a:ext>
            </a:extLst>
          </p:cNvPr>
          <p:cNvSpPr/>
          <p:nvPr/>
        </p:nvSpPr>
        <p:spPr>
          <a:xfrm>
            <a:off x="990600" y="-8578"/>
            <a:ext cx="2857500" cy="3691578"/>
          </a:xfrm>
          <a:prstGeom prst="rect">
            <a:avLst/>
          </a:prstGeom>
          <a:solidFill>
            <a:srgbClr val="0A27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09D7D4D-1595-B296-7AAC-B4D66C27C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2567460"/>
            <a:ext cx="28575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8C01970-9770-1218-E09D-768073AA1E80}"/>
              </a:ext>
            </a:extLst>
          </p:cNvPr>
          <p:cNvSpPr/>
          <p:nvPr/>
        </p:nvSpPr>
        <p:spPr>
          <a:xfrm>
            <a:off x="990600" y="6153911"/>
            <a:ext cx="2857500" cy="704087"/>
          </a:xfrm>
          <a:prstGeom prst="rect">
            <a:avLst/>
          </a:prstGeom>
          <a:solidFill>
            <a:srgbClr val="FDA7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F752ED-CCEE-BEEA-E5DA-717F4C33719E}"/>
              </a:ext>
            </a:extLst>
          </p:cNvPr>
          <p:cNvSpPr txBox="1"/>
          <p:nvPr/>
        </p:nvSpPr>
        <p:spPr>
          <a:xfrm>
            <a:off x="990600" y="5407110"/>
            <a:ext cx="7040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Presented by: Francis David J – Manager, Product Training (candidate)</a:t>
            </a:r>
            <a:endParaRPr lang="en-IN" sz="2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65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A6917-F473-5E44-0590-516F6D9D9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usy city street">
            <a:extLst>
              <a:ext uri="{FF2B5EF4-FFF2-40B4-BE49-F238E27FC236}">
                <a16:creationId xmlns:a16="http://schemas.microsoft.com/office/drawing/2014/main" id="{9FFBE085-A42E-A439-D536-58160533CD5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0800" y="0"/>
            <a:ext cx="4749402" cy="68580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8BDA036-E6B9-27AD-476C-61BBBDFBA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79113" y="263679"/>
            <a:ext cx="1355725" cy="4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63416B-D9C9-D16D-9A93-2241A560B1F3}"/>
              </a:ext>
            </a:extLst>
          </p:cNvPr>
          <p:cNvSpPr txBox="1"/>
          <p:nvPr/>
        </p:nvSpPr>
        <p:spPr>
          <a:xfrm>
            <a:off x="368299" y="312226"/>
            <a:ext cx="71374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02 | Context &amp; Strategy Foundation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7886C0-A17F-BBE6-1883-C0C27533D84C}"/>
              </a:ext>
            </a:extLst>
          </p:cNvPr>
          <p:cNvSpPr txBox="1"/>
          <p:nvPr/>
        </p:nvSpPr>
        <p:spPr>
          <a:xfrm>
            <a:off x="584200" y="1457489"/>
            <a:ext cx="6096000" cy="4208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TRAINING GOAL</a:t>
            </a:r>
            <a:b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Equip end users across roles for confident adoption of OMS within a two-month launch window.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THE CHALLENGE</a:t>
            </a:r>
            <a:b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Multiple user groups, varied workflows, tight delivery timelines — requiring high relevance and precision.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OUR RESPONSE</a:t>
            </a:r>
            <a:b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A scalable, outcome-aligned training model built around real use cases, structured delivery, and measurable impact.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AA89BF-AB0B-1662-E31C-87EDE8802F49}"/>
              </a:ext>
            </a:extLst>
          </p:cNvPr>
          <p:cNvSpPr txBox="1"/>
          <p:nvPr/>
        </p:nvSpPr>
        <p:spPr>
          <a:xfrm>
            <a:off x="8026400" y="5989157"/>
            <a:ext cx="2514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Context &amp; Strategy Foundation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FA885C-E5D8-1E88-D987-86DA980C4B26}"/>
              </a:ext>
            </a:extLst>
          </p:cNvPr>
          <p:cNvSpPr txBox="1"/>
          <p:nvPr/>
        </p:nvSpPr>
        <p:spPr>
          <a:xfrm>
            <a:off x="584200" y="10064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A8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Rollout Context &amp; Strategic Framing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3462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BD9F5-3E8C-8FBD-77E9-FE583FB86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612A0E1E-5A6F-E7D0-2883-A14CD45EE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79113" y="263679"/>
            <a:ext cx="1355725" cy="4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C2A5667-FC6E-56C4-9014-726BAD12425A}"/>
              </a:ext>
            </a:extLst>
          </p:cNvPr>
          <p:cNvSpPr txBox="1"/>
          <p:nvPr/>
        </p:nvSpPr>
        <p:spPr>
          <a:xfrm>
            <a:off x="368299" y="312226"/>
            <a:ext cx="8283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03 | Execution Roadmap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7F20EC-4D82-620B-99C7-CE7C74808AE1}"/>
              </a:ext>
            </a:extLst>
          </p:cNvPr>
          <p:cNvSpPr/>
          <p:nvPr/>
        </p:nvSpPr>
        <p:spPr>
          <a:xfrm>
            <a:off x="8750302" y="0"/>
            <a:ext cx="2857500" cy="3691578"/>
          </a:xfrm>
          <a:prstGeom prst="rect">
            <a:avLst/>
          </a:prstGeom>
          <a:solidFill>
            <a:srgbClr val="0A27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F389D-CCBD-7202-7E7A-E633F962B72B}"/>
              </a:ext>
            </a:extLst>
          </p:cNvPr>
          <p:cNvSpPr/>
          <p:nvPr/>
        </p:nvSpPr>
        <p:spPr>
          <a:xfrm>
            <a:off x="8750302" y="6162489"/>
            <a:ext cx="2857500" cy="704087"/>
          </a:xfrm>
          <a:prstGeom prst="rect">
            <a:avLst/>
          </a:prstGeom>
          <a:solidFill>
            <a:srgbClr val="FDA7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527C9CF-D6BA-403B-9789-9BAB02720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3650" y="212720"/>
            <a:ext cx="1355725" cy="4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CE8A2B-2CB0-5AED-A04D-ECE954ECFC6E}"/>
              </a:ext>
            </a:extLst>
          </p:cNvPr>
          <p:cNvSpPr txBox="1"/>
          <p:nvPr/>
        </p:nvSpPr>
        <p:spPr>
          <a:xfrm>
            <a:off x="8966201" y="2778000"/>
            <a:ext cx="1712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ROADMAP</a:t>
            </a:r>
          </a:p>
          <a:p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OVERVIEW</a:t>
            </a:r>
            <a:endParaRPr lang="en-IN" dirty="0">
              <a:solidFill>
                <a:schemeClr val="bg1"/>
              </a:solidFill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05ED6EA-85D6-2F51-823C-BB09DFC80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711670"/>
              </p:ext>
            </p:extLst>
          </p:nvPr>
        </p:nvGraphicFramePr>
        <p:xfrm>
          <a:off x="441328" y="1493767"/>
          <a:ext cx="7874002" cy="4059682"/>
        </p:xfrm>
        <a:graphic>
          <a:graphicData uri="http://schemas.openxmlformats.org/drawingml/2006/table">
            <a:tbl>
              <a:tblPr/>
              <a:tblGrid>
                <a:gridCol w="2293936">
                  <a:extLst>
                    <a:ext uri="{9D8B030D-6E8A-4147-A177-3AD203B41FA5}">
                      <a16:colId xmlns:a16="http://schemas.microsoft.com/office/drawing/2014/main" val="538370847"/>
                    </a:ext>
                  </a:extLst>
                </a:gridCol>
                <a:gridCol w="5580066">
                  <a:extLst>
                    <a:ext uri="{9D8B030D-6E8A-4147-A177-3AD203B41FA5}">
                      <a16:colId xmlns:a16="http://schemas.microsoft.com/office/drawing/2014/main" val="2126082067"/>
                    </a:ext>
                  </a:extLst>
                </a:gridCol>
              </a:tblGrid>
              <a:tr h="416377">
                <a:tc>
                  <a:txBody>
                    <a:bodyPr/>
                    <a:lstStyle/>
                    <a:p>
                      <a:r>
                        <a:rPr lang="en-IN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TRAINING PHASE</a:t>
                      </a:r>
                      <a:endParaRPr lang="en-IN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b="1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WHAT IT COVERS</a:t>
                      </a:r>
                      <a:endParaRPr lang="en-IN" dirty="0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485323"/>
                  </a:ext>
                </a:extLst>
              </a:tr>
              <a:tr h="728661">
                <a:tc>
                  <a:txBody>
                    <a:bodyPr/>
                    <a:lstStyle/>
                    <a:p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1. Audience Discovery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Who needs training, what they need to do, how they learn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0129732"/>
                  </a:ext>
                </a:extLst>
              </a:tr>
              <a:tr h="728661">
                <a:tc>
                  <a:txBody>
                    <a:bodyPr/>
                    <a:lstStyle/>
                    <a:p>
                      <a:r>
                        <a:rPr lang="en-IN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2. Delivery Design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How each training format is mapped to task type and scale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613402"/>
                  </a:ext>
                </a:extLst>
              </a:tr>
              <a:tr h="728661">
                <a:tc>
                  <a:txBody>
                    <a:bodyPr/>
                    <a:lstStyle/>
                    <a:p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3. Content Build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What content is created, reused, or adapted by role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2850240"/>
                  </a:ext>
                </a:extLst>
              </a:tr>
              <a:tr h="728661">
                <a:tc>
                  <a:txBody>
                    <a:bodyPr/>
                    <a:lstStyle/>
                    <a:p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4. Learner Assessment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How knowledge and performance are measured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7202835"/>
                  </a:ext>
                </a:extLst>
              </a:tr>
              <a:tr h="728661">
                <a:tc>
                  <a:txBody>
                    <a:bodyPr/>
                    <a:lstStyle/>
                    <a:p>
                      <a:r>
                        <a:rPr lang="en-IN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5. Training ROI &amp; Feedback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How impact is tracked and insights loop back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7757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468383B0-6223-C292-09C3-A4267E5BBD3F}"/>
              </a:ext>
            </a:extLst>
          </p:cNvPr>
          <p:cNvSpPr txBox="1"/>
          <p:nvPr/>
        </p:nvSpPr>
        <p:spPr>
          <a:xfrm>
            <a:off x="441328" y="5727323"/>
            <a:ext cx="7518400" cy="79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🗂 </a:t>
            </a:r>
            <a:r>
              <a:rPr kumimoji="0" lang="en-US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Supporting tools are housed in the Excel matrix (e.g., Needs Tracker, Delivery Matrix, Use Case Maps).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6" name="Picture 15" descr="A black background with a black square&#10;&#10;AI-generated content may be incorrect.">
            <a:hlinkClick r:id="rId6" action="ppaction://hlinkfile"/>
            <a:extLst>
              <a:ext uri="{FF2B5EF4-FFF2-40B4-BE49-F238E27FC236}">
                <a16:creationId xmlns:a16="http://schemas.microsoft.com/office/drawing/2014/main" id="{0E23C295-6E8D-18EF-D728-58FFEEB531E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6129" y="3904298"/>
            <a:ext cx="1957241" cy="195724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D3CBCD8-46FF-87F3-489F-A7851A5688C2}"/>
              </a:ext>
            </a:extLst>
          </p:cNvPr>
          <p:cNvSpPr txBox="1"/>
          <p:nvPr/>
        </p:nvSpPr>
        <p:spPr>
          <a:xfrm>
            <a:off x="441328" y="9505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A8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Strategy in Action – 5 Key Pillars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6265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CDB96-BC90-2988-A57F-F5833A9E6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06AF7277-C6AB-9966-6BA6-9427421BF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79113" y="263679"/>
            <a:ext cx="1355725" cy="4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90E1997-63D5-7821-9C3B-1752C1ADAC90}"/>
              </a:ext>
            </a:extLst>
          </p:cNvPr>
          <p:cNvSpPr txBox="1"/>
          <p:nvPr/>
        </p:nvSpPr>
        <p:spPr>
          <a:xfrm>
            <a:off x="368299" y="312226"/>
            <a:ext cx="82835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04 | Smart Training Design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F1E9BC-0EBB-9057-2CE1-F467D9FA6729}"/>
              </a:ext>
            </a:extLst>
          </p:cNvPr>
          <p:cNvSpPr/>
          <p:nvPr/>
        </p:nvSpPr>
        <p:spPr>
          <a:xfrm>
            <a:off x="8750302" y="0"/>
            <a:ext cx="2857500" cy="3691578"/>
          </a:xfrm>
          <a:prstGeom prst="rect">
            <a:avLst/>
          </a:prstGeom>
          <a:solidFill>
            <a:srgbClr val="0A27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0071FA-2E2D-288D-5D18-9CC9A33517B6}"/>
              </a:ext>
            </a:extLst>
          </p:cNvPr>
          <p:cNvSpPr/>
          <p:nvPr/>
        </p:nvSpPr>
        <p:spPr>
          <a:xfrm>
            <a:off x="8750302" y="6162489"/>
            <a:ext cx="2857500" cy="704087"/>
          </a:xfrm>
          <a:prstGeom prst="rect">
            <a:avLst/>
          </a:prstGeom>
          <a:solidFill>
            <a:srgbClr val="FDA7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3C0367C-707A-EDF8-3AA7-CA9B4176F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3650" y="212720"/>
            <a:ext cx="1355725" cy="4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6E2B19-6A6B-FC31-CC25-153580512049}"/>
              </a:ext>
            </a:extLst>
          </p:cNvPr>
          <p:cNvSpPr txBox="1"/>
          <p:nvPr/>
        </p:nvSpPr>
        <p:spPr>
          <a:xfrm>
            <a:off x="8966201" y="2778000"/>
            <a:ext cx="1712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DESIGN THINKING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F36C1F-AB43-46C2-1260-BEF08883720B}"/>
              </a:ext>
            </a:extLst>
          </p:cNvPr>
          <p:cNvSpPr txBox="1"/>
          <p:nvPr/>
        </p:nvSpPr>
        <p:spPr>
          <a:xfrm>
            <a:off x="441328" y="9505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A8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HOW WE DESIGN FOR SCALE AND RELEVANCE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14F4F5-DDB2-56CA-3A5C-8D246A934476}"/>
              </a:ext>
            </a:extLst>
          </p:cNvPr>
          <p:cNvSpPr txBox="1"/>
          <p:nvPr/>
        </p:nvSpPr>
        <p:spPr>
          <a:xfrm>
            <a:off x="441328" y="1558120"/>
            <a:ext cx="7881938" cy="4208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AUDIENCE MAPPING</a:t>
            </a:r>
            <a:b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Roles segmented by OMS use, tool exposure, task flow.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DELIVERY MODEL</a:t>
            </a:r>
            <a:b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Self-paced + VILT + sandbox — matched to complexity and frequency.</a:t>
            </a:r>
          </a:p>
          <a:p>
            <a:pPr>
              <a:lnSpc>
                <a:spcPct val="150000"/>
              </a:lnSpc>
              <a:buNone/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DESIGN PRINCIPLE</a:t>
            </a:r>
            <a:b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Modular, scenario-based, reusable across teams and phases.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AI LAYER (OPTIONAL)</a:t>
            </a:r>
            <a:b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LMS agents provide real -time nudges and adaptive support  reducing support load and improving learner outcomes.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9086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FA010-3EF5-1533-8144-4CBBDA39B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Businesswoman in work area">
            <a:extLst>
              <a:ext uri="{FF2B5EF4-FFF2-40B4-BE49-F238E27FC236}">
                <a16:creationId xmlns:a16="http://schemas.microsoft.com/office/drawing/2014/main" id="{AB61B95F-B91A-E2AC-8846-F56B77A4E3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70800" y="0"/>
            <a:ext cx="4749402" cy="685800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FE063D2-026A-198B-39EE-3D826E3CE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79113" y="263679"/>
            <a:ext cx="1355725" cy="4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DAA81E-D307-6D54-770F-F7B93F609D47}"/>
              </a:ext>
            </a:extLst>
          </p:cNvPr>
          <p:cNvSpPr txBox="1"/>
          <p:nvPr/>
        </p:nvSpPr>
        <p:spPr>
          <a:xfrm>
            <a:off x="368299" y="312226"/>
            <a:ext cx="75692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Poppins" panose="00000500000000000000" pitchFamily="2" charset="0"/>
                <a:cs typeface="Poppins" panose="00000500000000000000" pitchFamily="2" charset="0"/>
              </a:rPr>
              <a:t>04 | Assessment &amp; Measurement Strategy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6610617-D61F-D9F9-7353-32C16C0DF7B4}"/>
              </a:ext>
            </a:extLst>
          </p:cNvPr>
          <p:cNvSpPr txBox="1"/>
          <p:nvPr/>
        </p:nvSpPr>
        <p:spPr>
          <a:xfrm>
            <a:off x="584200" y="1375743"/>
            <a:ext cx="6832600" cy="5036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n-IN" b="1" dirty="0">
                <a:latin typeface="Poppins" panose="00000500000000000000" pitchFamily="2" charset="0"/>
                <a:cs typeface="Poppins" panose="00000500000000000000" pitchFamily="2" charset="0"/>
              </a:rPr>
              <a:t>KNOWLEDGE CHECKS</a:t>
            </a:r>
            <a:b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  <a:t>Mapped to Bloom’s - MCQs, scenario responses, sandbox tasks</a:t>
            </a:r>
          </a:p>
          <a:p>
            <a:pPr>
              <a:lnSpc>
                <a:spcPct val="150000"/>
              </a:lnSpc>
              <a:buNone/>
            </a:pPr>
            <a:r>
              <a:rPr lang="en-IN" b="1" dirty="0">
                <a:latin typeface="Poppins" panose="00000500000000000000" pitchFamily="2" charset="0"/>
                <a:cs typeface="Poppins" panose="00000500000000000000" pitchFamily="2" charset="0"/>
              </a:rPr>
              <a:t>PERFORMANCE METRICS</a:t>
            </a:r>
            <a:endParaRPr lang="en-IN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  <a:t>Feature usage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  <a:t>Task speed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  <a:t>Error reduction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  <a:t>Confidence surveys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  <a:t>Manager feedback</a:t>
            </a:r>
          </a:p>
          <a:p>
            <a:pPr>
              <a:lnSpc>
                <a:spcPct val="150000"/>
              </a:lnSpc>
            </a:pPr>
            <a:r>
              <a:rPr lang="en-IN" b="1" dirty="0">
                <a:latin typeface="Poppins" panose="00000500000000000000" pitchFamily="2" charset="0"/>
                <a:cs typeface="Poppins" panose="00000500000000000000" pitchFamily="2" charset="0"/>
              </a:rPr>
              <a:t>TRACKING</a:t>
            </a:r>
            <a:b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  <a:t>LMS logs + OMS data + pulse check surveys</a:t>
            </a:r>
            <a:br>
              <a:rPr lang="en-IN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en-IN" i="1" dirty="0">
                <a:latin typeface="Poppins" panose="00000500000000000000" pitchFamily="2" charset="0"/>
                <a:cs typeface="Poppins" panose="00000500000000000000" pitchFamily="2" charset="0"/>
              </a:rPr>
              <a:t>Metrics framework included in Excel (Training ROI tab)</a:t>
            </a:r>
            <a:endParaRPr lang="en-IN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29E769-7C17-2323-4AFD-60A357588C7A}"/>
              </a:ext>
            </a:extLst>
          </p:cNvPr>
          <p:cNvSpPr txBox="1"/>
          <p:nvPr/>
        </p:nvSpPr>
        <p:spPr>
          <a:xfrm>
            <a:off x="584200" y="10064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A8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Driving Measurable Learning Outcomes</a:t>
            </a:r>
            <a:endParaRPr lang="en-IN" b="1" dirty="0">
              <a:solidFill>
                <a:srgbClr val="FFA8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141DA-43B1-58C3-FAD0-B9A42CCBF2F5}"/>
              </a:ext>
            </a:extLst>
          </p:cNvPr>
          <p:cNvSpPr txBox="1"/>
          <p:nvPr/>
        </p:nvSpPr>
        <p:spPr>
          <a:xfrm>
            <a:off x="8026400" y="5989157"/>
            <a:ext cx="2374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MEASUMENTS &amp; ASSESSMENTS</a:t>
            </a:r>
            <a:endParaRPr lang="en-IN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5790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64177-7E2D-2BA4-F922-2FB7D7B1C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People in an office">
            <a:extLst>
              <a:ext uri="{FF2B5EF4-FFF2-40B4-BE49-F238E27FC236}">
                <a16:creationId xmlns:a16="http://schemas.microsoft.com/office/drawing/2014/main" id="{F0AE4FAB-5475-CF65-D3B7-0F437B19933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8900" y="0"/>
            <a:ext cx="12280899" cy="686657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FC46727-76B8-7D2E-57A5-CCB79EEDDFB0}"/>
              </a:ext>
            </a:extLst>
          </p:cNvPr>
          <p:cNvSpPr/>
          <p:nvPr/>
        </p:nvSpPr>
        <p:spPr>
          <a:xfrm>
            <a:off x="-88900" y="4122"/>
            <a:ext cx="12280901" cy="6883733"/>
          </a:xfrm>
          <a:prstGeom prst="rect">
            <a:avLst/>
          </a:prstGeom>
          <a:solidFill>
            <a:schemeClr val="tx1">
              <a:lumMod val="50000"/>
              <a:alpha val="41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CE79424-2812-4B98-8351-79037B53B66E}"/>
              </a:ext>
            </a:extLst>
          </p:cNvPr>
          <p:cNvSpPr/>
          <p:nvPr/>
        </p:nvSpPr>
        <p:spPr>
          <a:xfrm>
            <a:off x="-88900" y="0"/>
            <a:ext cx="12280901" cy="6857999"/>
          </a:xfrm>
          <a:custGeom>
            <a:avLst/>
            <a:gdLst>
              <a:gd name="connsiteX0" fmla="*/ 7613818 w 12192000"/>
              <a:gd name="connsiteY0" fmla="*/ 0 h 6858000"/>
              <a:gd name="connsiteX1" fmla="*/ 12192000 w 12192000"/>
              <a:gd name="connsiteY1" fmla="*/ 13832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13832 h 6858000"/>
              <a:gd name="connsiteX5" fmla="*/ 4722344 w 12192000"/>
              <a:gd name="connsiteY5" fmla="*/ 10473 h 6858000"/>
              <a:gd name="connsiteX6" fmla="*/ 6126173 w 12192000"/>
              <a:gd name="connsiteY6" fmla="*/ 1435268 h 6858000"/>
              <a:gd name="connsiteX0" fmla="*/ 7613818 w 12192000"/>
              <a:gd name="connsiteY0" fmla="*/ 8577 h 6866577"/>
              <a:gd name="connsiteX1" fmla="*/ 12192000 w 12192000"/>
              <a:gd name="connsiteY1" fmla="*/ 22409 h 6866577"/>
              <a:gd name="connsiteX2" fmla="*/ 12192000 w 12192000"/>
              <a:gd name="connsiteY2" fmla="*/ 6866577 h 6866577"/>
              <a:gd name="connsiteX3" fmla="*/ 0 w 12192000"/>
              <a:gd name="connsiteY3" fmla="*/ 6866577 h 6866577"/>
              <a:gd name="connsiteX4" fmla="*/ 0 w 12192000"/>
              <a:gd name="connsiteY4" fmla="*/ 22409 h 6866577"/>
              <a:gd name="connsiteX5" fmla="*/ 4728694 w 12192000"/>
              <a:gd name="connsiteY5" fmla="*/ 0 h 6866577"/>
              <a:gd name="connsiteX6" fmla="*/ 6126173 w 12192000"/>
              <a:gd name="connsiteY6" fmla="*/ 1443845 h 6866577"/>
              <a:gd name="connsiteX7" fmla="*/ 7613818 w 12192000"/>
              <a:gd name="connsiteY7" fmla="*/ 8577 h 686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66577">
                <a:moveTo>
                  <a:pt x="7613818" y="8577"/>
                </a:moveTo>
                <a:lnTo>
                  <a:pt x="12192000" y="22409"/>
                </a:lnTo>
                <a:lnTo>
                  <a:pt x="12192000" y="6866577"/>
                </a:lnTo>
                <a:lnTo>
                  <a:pt x="0" y="6866577"/>
                </a:lnTo>
                <a:lnTo>
                  <a:pt x="0" y="22409"/>
                </a:lnTo>
                <a:lnTo>
                  <a:pt x="4728694" y="0"/>
                </a:lnTo>
                <a:lnTo>
                  <a:pt x="6126173" y="1443845"/>
                </a:lnTo>
                <a:lnTo>
                  <a:pt x="7613818" y="8577"/>
                </a:lnTo>
                <a:close/>
              </a:path>
            </a:pathLst>
          </a:custGeom>
          <a:solidFill>
            <a:schemeClr val="accent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A47A91-B467-7B3F-237B-45B3C8E30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5899" y="50110"/>
            <a:ext cx="8191499" cy="1752600"/>
          </a:xfrm>
        </p:spPr>
        <p:txBody>
          <a:bodyPr/>
          <a:lstStyle/>
          <a:p>
            <a:r>
              <a:rPr lang="en-US" sz="4400" b="0" cap="none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Final Summary &amp; Supporting Documentation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E8BF78-AE3C-AAAD-141E-2FD8A95A1A6A}"/>
              </a:ext>
            </a:extLst>
          </p:cNvPr>
          <p:cNvSpPr/>
          <p:nvPr/>
        </p:nvSpPr>
        <p:spPr>
          <a:xfrm>
            <a:off x="990600" y="-8578"/>
            <a:ext cx="2857500" cy="3691578"/>
          </a:xfrm>
          <a:prstGeom prst="rect">
            <a:avLst/>
          </a:prstGeom>
          <a:solidFill>
            <a:srgbClr val="0A27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3923EB-DA18-A344-0991-8739D95F7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2567460"/>
            <a:ext cx="285750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027E2A-0766-D013-D4D7-5562901CF158}"/>
              </a:ext>
            </a:extLst>
          </p:cNvPr>
          <p:cNvSpPr/>
          <p:nvPr/>
        </p:nvSpPr>
        <p:spPr>
          <a:xfrm>
            <a:off x="990600" y="6153911"/>
            <a:ext cx="2857500" cy="704087"/>
          </a:xfrm>
          <a:prstGeom prst="rect">
            <a:avLst/>
          </a:prstGeom>
          <a:solidFill>
            <a:srgbClr val="FDA7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BF72C2-49AA-EAE6-26CA-D22FF0DF7483}"/>
              </a:ext>
            </a:extLst>
          </p:cNvPr>
          <p:cNvSpPr txBox="1"/>
          <p:nvPr/>
        </p:nvSpPr>
        <p:spPr>
          <a:xfrm>
            <a:off x="4121150" y="5687766"/>
            <a:ext cx="63118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This isn’t just a training plan it’s an operational training system ready to deploy.</a:t>
            </a:r>
            <a:endParaRPr lang="en-IN" sz="2800" b="1" dirty="0">
              <a:solidFill>
                <a:srgbClr val="00B0F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398AC9-4C38-47A1-9279-8120A092F28E}"/>
              </a:ext>
            </a:extLst>
          </p:cNvPr>
          <p:cNvSpPr txBox="1"/>
          <p:nvPr/>
        </p:nvSpPr>
        <p:spPr>
          <a:xfrm>
            <a:off x="4025900" y="1840294"/>
            <a:ext cx="6502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dirty="0">
                <a:solidFill>
                  <a:schemeClr val="bg1"/>
                </a:solidFill>
              </a:rPr>
              <a:t>THIS PLAN OFFERS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95DF26-DA44-86B4-2B21-CA37FFA67B51}"/>
              </a:ext>
            </a:extLst>
          </p:cNvPr>
          <p:cNvSpPr txBox="1"/>
          <p:nvPr/>
        </p:nvSpPr>
        <p:spPr>
          <a:xfrm>
            <a:off x="4025900" y="2319720"/>
            <a:ext cx="6502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Role-driven learning mapped to product workflows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Assessment aligned to skill application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Tools for repeatability and performance tracking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Optional AI-enabled support built for scale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10BFAA-C48B-DAE8-7AAB-22B38CC89F6A}"/>
              </a:ext>
            </a:extLst>
          </p:cNvPr>
          <p:cNvSpPr txBox="1"/>
          <p:nvPr/>
        </p:nvSpPr>
        <p:spPr>
          <a:xfrm>
            <a:off x="4025900" y="4163245"/>
            <a:ext cx="72263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OMS Training Execution Matrix – Full Plan with Deliverables and Timelines</a:t>
            </a:r>
            <a:r>
              <a:rPr lang="en-IN" sz="2800" b="1" dirty="0">
                <a:solidFill>
                  <a:schemeClr val="bg1"/>
                </a:solidFill>
              </a:rPr>
              <a:t>: </a:t>
            </a:r>
            <a:r>
              <a:rPr lang="en-US" sz="2800" b="1" dirty="0">
                <a:solidFill>
                  <a:schemeClr val="bg1"/>
                </a:solidFill>
              </a:rPr>
              <a:t>Execution matrix, Deliverables, Timelines, and Trackers for rollout.</a:t>
            </a:r>
            <a:endParaRPr lang="en-IN" sz="2800" b="1" dirty="0">
              <a:solidFill>
                <a:schemeClr val="bg1"/>
              </a:solidFill>
            </a:endParaRPr>
          </a:p>
        </p:txBody>
      </p:sp>
      <p:pic>
        <p:nvPicPr>
          <p:cNvPr id="18" name="Picture 17" descr="A black background with a black square&#10;&#10;AI-generated content may be incorrect.">
            <a:hlinkClick r:id="rId6" action="ppaction://hlinkfile"/>
            <a:extLst>
              <a:ext uri="{FF2B5EF4-FFF2-40B4-BE49-F238E27FC236}">
                <a16:creationId xmlns:a16="http://schemas.microsoft.com/office/drawing/2014/main" id="{CDF8A602-022E-4006-BD1C-95D84CB8475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0729" y="3939835"/>
            <a:ext cx="1957241" cy="19572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75619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Ynn60mIe"/>
  <p:tag name="ARTICULATE_SLIDE_COUNT" val="6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5">
      <a:dk1>
        <a:srgbClr val="3F3F3F"/>
      </a:dk1>
      <a:lt1>
        <a:srgbClr val="FFFFFF"/>
      </a:lt1>
      <a:dk2>
        <a:srgbClr val="000000"/>
      </a:dk2>
      <a:lt2>
        <a:srgbClr val="A5A5A5"/>
      </a:lt2>
      <a:accent1>
        <a:srgbClr val="00194C"/>
      </a:accent1>
      <a:accent2>
        <a:srgbClr val="EAB200"/>
      </a:accent2>
      <a:accent3>
        <a:srgbClr val="DDDDDD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ustom 28">
      <a:majorFont>
        <a:latin typeface="Gill Sans MT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vel Presentation_win32_v2" id="{1F3BE848-A059-4AF4-89B2-3C575AFD7A20}" vid="{A68E0537-505F-4C11-B0E8-DA8640CB4D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88F49E-C42F-4822-8376-318FB5D7679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AC5179A-B9B5-4229-BCDD-2E1CD5D344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ED8A25-70CA-4AFB-A0DB-C391ACAAD2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Travel presentation</Template>
  <TotalTime>136</TotalTime>
  <Words>423</Words>
  <Application>Microsoft Office PowerPoint</Application>
  <PresentationFormat>Widescreen</PresentationFormat>
  <Paragraphs>51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Poppins</vt:lpstr>
      <vt:lpstr>Office Theme</vt:lpstr>
      <vt:lpstr>OMS Global Training Rollout  Strategic Enablement Plan</vt:lpstr>
      <vt:lpstr>PowerPoint Presentation</vt:lpstr>
      <vt:lpstr>PowerPoint Presentation</vt:lpstr>
      <vt:lpstr>PowerPoint Presentation</vt:lpstr>
      <vt:lpstr>PowerPoint Presentation</vt:lpstr>
      <vt:lpstr>Final Summary &amp; Supporting Documentation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Francis David</dc:creator>
  <cp:lastModifiedBy>Francis David</cp:lastModifiedBy>
  <cp:revision>8</cp:revision>
  <dcterms:created xsi:type="dcterms:W3CDTF">2025-05-14T10:03:07Z</dcterms:created>
  <dcterms:modified xsi:type="dcterms:W3CDTF">2025-05-14T13:01:42Z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ArticulateGUID">
    <vt:lpwstr>230CBE68-FB92-4D9C-8FC6-19C1D2E1E342</vt:lpwstr>
  </property>
  <property fmtid="{D5CDD505-2E9C-101B-9397-08002B2CF9AE}" pid="4" name="ArticulatePath">
    <vt:lpwstr>OMS Global Training Rollout – Execution Strategy</vt:lpwstr>
  </property>
</Properties>
</file>